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6" r:id="rId4"/>
    <p:sldId id="258" r:id="rId5"/>
    <p:sldId id="265" r:id="rId6"/>
    <p:sldId id="267" r:id="rId7"/>
    <p:sldId id="268" r:id="rId8"/>
    <p:sldId id="264" r:id="rId9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22" autoAdjust="0"/>
    <p:restoredTop sz="85052" autoAdjust="0"/>
  </p:normalViewPr>
  <p:slideViewPr>
    <p:cSldViewPr>
      <p:cViewPr varScale="1">
        <p:scale>
          <a:sx n="47" d="100"/>
          <a:sy n="47" d="100"/>
        </p:scale>
        <p:origin x="1589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D070E401-2B19-422E-A114-1BA54B6BA9E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3EECB9-DC4B-4A61-A374-C16E1C6B0BF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40CEC4-16CE-4FDB-A5E0-5242BCC82281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CA6990CD-F059-46B3-A756-E636449A26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F393EA05-B638-4910-86A4-D269787FA0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2BD6407-215B-4F06-898D-2F6D2C6F3D5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DC0015-3AB9-4F0D-9638-E003262886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E0FC43-0B44-4B64-8FDA-C4A7833AA65D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ko-KR" altLang="en-US" dirty="0"/>
              <a:t>이건 </a:t>
            </a:r>
            <a:r>
              <a:rPr lang="ko-KR" altLang="en-US" dirty="0" err="1"/>
              <a:t>물어봐야겠네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D5E3-C1AC-4CD4-86F4-1490C2EE0B7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7162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4674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3681438" y="-368035"/>
            <a:ext cx="19192898" cy="19677772"/>
            <a:chOff x="-9625038" y="3205634"/>
            <a:chExt cx="19192898" cy="1967777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3600000">
              <a:off x="-9867475" y="3448071"/>
              <a:ext cx="19677772" cy="19192898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3375594" y="4480559"/>
            <a:ext cx="11974365" cy="218391"/>
            <a:chOff x="8406630" y="6388173"/>
            <a:chExt cx="1472454" cy="35714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406630" y="6388173"/>
              <a:ext cx="1472454" cy="35714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5665119" y="417513"/>
            <a:ext cx="387226" cy="387220"/>
            <a:chOff x="15665119" y="417513"/>
            <a:chExt cx="387226" cy="387220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665119" y="417513"/>
              <a:ext cx="387226" cy="387220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0" y="-211640"/>
            <a:ext cx="551389" cy="10573545"/>
            <a:chOff x="0" y="-211640"/>
            <a:chExt cx="551389" cy="10573545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-211640"/>
              <a:ext cx="551389" cy="10573545"/>
            </a:xfrm>
            <a:prstGeom prst="rect">
              <a:avLst/>
            </a:prstGeom>
          </p:spPr>
        </p:pic>
      </p:grpSp>
      <p:sp>
        <p:nvSpPr>
          <p:cNvPr id="32" name="Object 32"/>
          <p:cNvSpPr txBox="1"/>
          <p:nvPr/>
        </p:nvSpPr>
        <p:spPr>
          <a:xfrm>
            <a:off x="2362200" y="3172509"/>
            <a:ext cx="14246604" cy="13080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7900" kern="0" spc="-100" dirty="0" err="1">
                <a:solidFill>
                  <a:srgbClr val="FFFFFF"/>
                </a:solidFill>
                <a:latin typeface="Pretendard ExtraBold" pitchFamily="34" charset="0"/>
                <a:cs typeface="Pretendard ExtraBold" pitchFamily="34" charset="0"/>
              </a:rPr>
              <a:t>스마트팜</a:t>
            </a:r>
            <a:r>
              <a:rPr lang="ko-KR" altLang="en-US" sz="7900" kern="0" spc="-100" dirty="0">
                <a:solidFill>
                  <a:srgbClr val="FFFFFF"/>
                </a:solidFill>
                <a:latin typeface="Pretendard ExtraBold" pitchFamily="34" charset="0"/>
                <a:cs typeface="Pretendard ExtraBold" pitchFamily="34" charset="0"/>
              </a:rPr>
              <a:t> </a:t>
            </a:r>
            <a:r>
              <a:rPr lang="ko-KR" altLang="en-US" sz="7900" kern="0" spc="-100" dirty="0" err="1">
                <a:solidFill>
                  <a:srgbClr val="FFFFFF"/>
                </a:solidFill>
                <a:latin typeface="Pretendard ExtraBold" pitchFamily="34" charset="0"/>
                <a:cs typeface="Pretendard ExtraBold" pitchFamily="34" charset="0"/>
              </a:rPr>
              <a:t>아두이노</a:t>
            </a:r>
            <a:r>
              <a:rPr lang="ko-KR" altLang="en-US" sz="7900" kern="0" spc="-100" dirty="0">
                <a:solidFill>
                  <a:srgbClr val="FFFFFF"/>
                </a:solidFill>
                <a:latin typeface="Pretendard ExtraBold" pitchFamily="34" charset="0"/>
                <a:cs typeface="Pretendard ExtraBold" pitchFamily="34" charset="0"/>
              </a:rPr>
              <a:t> 프로젝트</a:t>
            </a:r>
            <a:endParaRPr lang="en-US" dirty="0"/>
          </a:p>
        </p:txBody>
      </p:sp>
      <p:sp>
        <p:nvSpPr>
          <p:cNvPr id="34" name="Object 34"/>
          <p:cNvSpPr txBox="1"/>
          <p:nvPr/>
        </p:nvSpPr>
        <p:spPr>
          <a:xfrm>
            <a:off x="3375594" y="2477064"/>
            <a:ext cx="11754443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500" dirty="0">
                <a:solidFill>
                  <a:srgbClr val="FFFFFF"/>
                </a:solidFill>
                <a:latin typeface="Pretendard Light" pitchFamily="34" charset="0"/>
                <a:cs typeface="Pretendard Light" pitchFamily="34" charset="0"/>
              </a:rPr>
              <a:t>3</a:t>
            </a:r>
            <a:r>
              <a:rPr lang="ko-KR" altLang="en-US" sz="2500" dirty="0">
                <a:solidFill>
                  <a:srgbClr val="FFFFFF"/>
                </a:solidFill>
                <a:latin typeface="Pretendard Light" pitchFamily="34" charset="0"/>
                <a:cs typeface="Pretendard Light" pitchFamily="34" charset="0"/>
              </a:rPr>
              <a:t>조</a:t>
            </a:r>
            <a:r>
              <a:rPr lang="en-US" altLang="ko-KR" sz="2500" dirty="0">
                <a:solidFill>
                  <a:srgbClr val="FFFFFF"/>
                </a:solidFill>
                <a:latin typeface="Pretendard Light" pitchFamily="34" charset="0"/>
                <a:cs typeface="Pretendard Light" pitchFamily="34" charset="0"/>
              </a:rPr>
              <a:t>(</a:t>
            </a:r>
            <a:r>
              <a:rPr lang="ko-KR" altLang="en-US" sz="2500" dirty="0" err="1">
                <a:solidFill>
                  <a:srgbClr val="FFFFFF"/>
                </a:solidFill>
                <a:latin typeface="Pretendard Light" pitchFamily="34" charset="0"/>
                <a:cs typeface="Pretendard Light" pitchFamily="34" charset="0"/>
              </a:rPr>
              <a:t>팀명</a:t>
            </a:r>
            <a:r>
              <a:rPr lang="en-US" altLang="ko-KR" sz="2500" dirty="0">
                <a:solidFill>
                  <a:srgbClr val="FFFFFF"/>
                </a:solidFill>
                <a:latin typeface="Pretendard Light" pitchFamily="34" charset="0"/>
                <a:cs typeface="Pretendard Light" pitchFamily="34" charset="0"/>
              </a:rPr>
              <a:t>:4.1)</a:t>
            </a:r>
            <a:endParaRPr lang="en-US" sz="2500" dirty="0"/>
          </a:p>
        </p:txBody>
      </p:sp>
      <p:sp>
        <p:nvSpPr>
          <p:cNvPr id="35" name="Object 35"/>
          <p:cNvSpPr txBox="1"/>
          <p:nvPr/>
        </p:nvSpPr>
        <p:spPr>
          <a:xfrm>
            <a:off x="16112799" y="452556"/>
            <a:ext cx="243228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rgbClr val="FFFFFF"/>
                </a:solidFill>
                <a:latin typeface="THEStayR" pitchFamily="34" charset="0"/>
              </a:rPr>
              <a:t>기초창의공학설계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4833470" y="2091128"/>
            <a:ext cx="6918858" cy="6918858"/>
            <a:chOff x="14833470" y="2091128"/>
            <a:chExt cx="6918858" cy="691885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833470" y="2091128"/>
              <a:ext cx="6918858" cy="691885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3464133" y="6509531"/>
            <a:ext cx="6918858" cy="6918858"/>
            <a:chOff x="13464133" y="6509531"/>
            <a:chExt cx="6918858" cy="6918858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464133" y="6509531"/>
              <a:ext cx="6918858" cy="691885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5665119" y="417513"/>
            <a:ext cx="387226" cy="387220"/>
            <a:chOff x="15665119" y="417513"/>
            <a:chExt cx="387226" cy="38722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65119" y="417513"/>
              <a:ext cx="387226" cy="387220"/>
            </a:xfrm>
            <a:prstGeom prst="rect">
              <a:avLst/>
            </a:prstGeom>
          </p:spPr>
        </p:pic>
      </p:grpSp>
      <p:sp>
        <p:nvSpPr>
          <p:cNvPr id="29" name="Object 29"/>
          <p:cNvSpPr txBox="1"/>
          <p:nvPr/>
        </p:nvSpPr>
        <p:spPr>
          <a:xfrm>
            <a:off x="1652309" y="1116284"/>
            <a:ext cx="8272090" cy="12464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7500" kern="0" spc="-100" dirty="0">
                <a:solidFill>
                  <a:srgbClr val="101025"/>
                </a:solidFill>
                <a:latin typeface="Pretendard Black" pitchFamily="34" charset="0"/>
              </a:rPr>
              <a:t>목차</a:t>
            </a:r>
            <a:endParaRPr lang="en-US" dirty="0"/>
          </a:p>
        </p:txBody>
      </p:sp>
      <p:sp>
        <p:nvSpPr>
          <p:cNvPr id="31" name="Object 31"/>
          <p:cNvSpPr txBox="1"/>
          <p:nvPr/>
        </p:nvSpPr>
        <p:spPr>
          <a:xfrm>
            <a:off x="16112799" y="452556"/>
            <a:ext cx="243228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800" dirty="0">
                <a:solidFill>
                  <a:srgbClr val="101025"/>
                </a:solidFill>
                <a:latin typeface="THEStayR" pitchFamily="34" charset="0"/>
                <a:cs typeface="THEStayR" pitchFamily="34" charset="0"/>
              </a:rPr>
              <a:t>기초창의공학설계</a:t>
            </a:r>
            <a:endParaRPr lang="en-US" dirty="0"/>
          </a:p>
        </p:txBody>
      </p:sp>
      <p:sp>
        <p:nvSpPr>
          <p:cNvPr id="32" name="Object 32"/>
          <p:cNvSpPr txBox="1"/>
          <p:nvPr/>
        </p:nvSpPr>
        <p:spPr>
          <a:xfrm>
            <a:off x="866701" y="1335124"/>
            <a:ext cx="1080106" cy="934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500" dirty="0">
                <a:solidFill>
                  <a:srgbClr val="4674FF"/>
                </a:solidFill>
                <a:latin typeface="Pretendard Black" pitchFamily="34" charset="0"/>
                <a:cs typeface="Pretendard Black" pitchFamily="34" charset="0"/>
              </a:rPr>
              <a:t>00</a:t>
            </a:r>
            <a:endParaRPr lang="en-US" dirty="0"/>
          </a:p>
        </p:txBody>
      </p:sp>
      <p:sp>
        <p:nvSpPr>
          <p:cNvPr id="33" name="Object 33"/>
          <p:cNvSpPr txBox="1"/>
          <p:nvPr/>
        </p:nvSpPr>
        <p:spPr>
          <a:xfrm>
            <a:off x="2177040" y="3457476"/>
            <a:ext cx="4678838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800" dirty="0">
                <a:solidFill>
                  <a:srgbClr val="101025"/>
                </a:solidFill>
                <a:latin typeface="Pretendard ExtraBold" pitchFamily="34" charset="0"/>
                <a:cs typeface="Pretendard ExtraBold" pitchFamily="34" charset="0"/>
              </a:rPr>
              <a:t>이주의 주요 개발 내용</a:t>
            </a:r>
            <a:endParaRPr lang="en-US" dirty="0"/>
          </a:p>
        </p:txBody>
      </p:sp>
      <p:sp>
        <p:nvSpPr>
          <p:cNvPr id="34" name="Object 34"/>
          <p:cNvSpPr txBox="1"/>
          <p:nvPr/>
        </p:nvSpPr>
        <p:spPr>
          <a:xfrm>
            <a:off x="2284866" y="4008836"/>
            <a:ext cx="687377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 err="1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온습도</a:t>
            </a:r>
            <a:r>
              <a:rPr lang="ko-KR" altLang="en-US" sz="1800" dirty="0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 센서 </a:t>
            </a:r>
            <a:r>
              <a:rPr lang="en-US" altLang="ko-KR" sz="1800" dirty="0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UNO </a:t>
            </a:r>
            <a:r>
              <a:rPr lang="ko-KR" altLang="en-US" sz="1800" dirty="0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보드 연결 및 </a:t>
            </a:r>
            <a:r>
              <a:rPr lang="en-US" altLang="ko-KR" sz="1800" dirty="0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LCD </a:t>
            </a:r>
            <a:r>
              <a:rPr lang="ko-KR" altLang="en-US" sz="1800" dirty="0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출력</a:t>
            </a:r>
            <a:endParaRPr lang="en-US" dirty="0"/>
          </a:p>
        </p:txBody>
      </p:sp>
      <p:sp>
        <p:nvSpPr>
          <p:cNvPr id="35" name="Object 35"/>
          <p:cNvSpPr txBox="1"/>
          <p:nvPr/>
        </p:nvSpPr>
        <p:spPr>
          <a:xfrm>
            <a:off x="1512509" y="3416889"/>
            <a:ext cx="1080106" cy="93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500" dirty="0">
                <a:solidFill>
                  <a:srgbClr val="4674FF"/>
                </a:solidFill>
                <a:latin typeface="Pretendard Black" pitchFamily="34" charset="0"/>
                <a:cs typeface="Pretendard Black" pitchFamily="34" charset="0"/>
              </a:rPr>
              <a:t>01</a:t>
            </a:r>
            <a:endParaRPr lang="en-US" dirty="0"/>
          </a:p>
        </p:txBody>
      </p:sp>
      <p:sp>
        <p:nvSpPr>
          <p:cNvPr id="51" name="Object 51"/>
          <p:cNvSpPr txBox="1"/>
          <p:nvPr/>
        </p:nvSpPr>
        <p:spPr>
          <a:xfrm>
            <a:off x="2887382" y="9514762"/>
            <a:ext cx="14872332" cy="3231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500" kern="0" spc="300" dirty="0">
                <a:solidFill>
                  <a:srgbClr val="101025"/>
                </a:solidFill>
                <a:latin typeface="Noto Sans CJK KR Regular" pitchFamily="34" charset="0"/>
                <a:cs typeface="Noto Sans CJK KR Regular" pitchFamily="34" charset="0"/>
              </a:rPr>
              <a:t>3</a:t>
            </a:r>
            <a:r>
              <a:rPr lang="ko-KR" altLang="en-US" sz="1500" kern="0" spc="300" dirty="0">
                <a:solidFill>
                  <a:srgbClr val="101025"/>
                </a:solidFill>
                <a:latin typeface="Noto Sans CJK KR Regular" pitchFamily="34" charset="0"/>
                <a:cs typeface="Noto Sans CJK KR Regular" pitchFamily="34" charset="0"/>
              </a:rPr>
              <a:t>조</a:t>
            </a:r>
            <a:r>
              <a:rPr lang="en-US" altLang="ko-KR" sz="1500" kern="0" spc="300" dirty="0">
                <a:solidFill>
                  <a:srgbClr val="101025"/>
                </a:solidFill>
                <a:latin typeface="Noto Sans CJK KR Regular" pitchFamily="34" charset="0"/>
                <a:cs typeface="Noto Sans CJK KR Regular" pitchFamily="34" charset="0"/>
              </a:rPr>
              <a:t>(</a:t>
            </a:r>
            <a:r>
              <a:rPr lang="ko-KR" altLang="en-US" sz="1500" kern="0" spc="300" dirty="0" err="1">
                <a:solidFill>
                  <a:srgbClr val="101025"/>
                </a:solidFill>
                <a:latin typeface="Noto Sans CJK KR Regular" pitchFamily="34" charset="0"/>
                <a:cs typeface="Noto Sans CJK KR Regular" pitchFamily="34" charset="0"/>
              </a:rPr>
              <a:t>팀명</a:t>
            </a:r>
            <a:r>
              <a:rPr lang="en-US" altLang="ko-KR" sz="1500" kern="0" spc="300" dirty="0">
                <a:solidFill>
                  <a:srgbClr val="101025"/>
                </a:solidFill>
                <a:latin typeface="Noto Sans CJK KR Regular" pitchFamily="34" charset="0"/>
                <a:cs typeface="Noto Sans CJK KR Regular" pitchFamily="34" charset="0"/>
              </a:rPr>
              <a:t>:4.1)</a:t>
            </a:r>
            <a:endParaRPr lang="en-US" dirty="0"/>
          </a:p>
        </p:txBody>
      </p:sp>
      <p:sp>
        <p:nvSpPr>
          <p:cNvPr id="52" name="Object 34">
            <a:extLst>
              <a:ext uri="{FF2B5EF4-FFF2-40B4-BE49-F238E27FC236}">
                <a16:creationId xmlns:a16="http://schemas.microsoft.com/office/drawing/2014/main" id="{6961DC9B-1E42-41CD-9D32-98818CF164E3}"/>
              </a:ext>
            </a:extLst>
          </p:cNvPr>
          <p:cNvSpPr txBox="1"/>
          <p:nvPr/>
        </p:nvSpPr>
        <p:spPr>
          <a:xfrm>
            <a:off x="2269626" y="6434204"/>
            <a:ext cx="687377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와이파이 모듈 </a:t>
            </a:r>
            <a:r>
              <a:rPr lang="en-US" altLang="ko-KR" sz="1800" dirty="0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ESP01 </a:t>
            </a:r>
            <a:r>
              <a:rPr lang="ko-KR" altLang="en-US" sz="1800" dirty="0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연결</a:t>
            </a:r>
            <a:endParaRPr lang="en-US" dirty="0"/>
          </a:p>
        </p:txBody>
      </p:sp>
      <p:grpSp>
        <p:nvGrpSpPr>
          <p:cNvPr id="57" name="그룹 1005">
            <a:extLst>
              <a:ext uri="{FF2B5EF4-FFF2-40B4-BE49-F238E27FC236}">
                <a16:creationId xmlns:a16="http://schemas.microsoft.com/office/drawing/2014/main" id="{B94AAA2A-C4C9-424D-87FB-AB0E547B6D09}"/>
              </a:ext>
            </a:extLst>
          </p:cNvPr>
          <p:cNvGrpSpPr/>
          <p:nvPr/>
        </p:nvGrpSpPr>
        <p:grpSpPr>
          <a:xfrm>
            <a:off x="2442159" y="5699604"/>
            <a:ext cx="2894487" cy="35714"/>
            <a:chOff x="10480855" y="3757398"/>
            <a:chExt cx="2894487" cy="35714"/>
          </a:xfrm>
        </p:grpSpPr>
        <p:pic>
          <p:nvPicPr>
            <p:cNvPr id="58" name="Object 14">
              <a:extLst>
                <a:ext uri="{FF2B5EF4-FFF2-40B4-BE49-F238E27FC236}">
                  <a16:creationId xmlns:a16="http://schemas.microsoft.com/office/drawing/2014/main" id="{AF1DF734-44D0-4887-AE25-3ECCB19E4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480855" y="3757398"/>
              <a:ext cx="2894487" cy="35714"/>
            </a:xfrm>
            <a:prstGeom prst="rect">
              <a:avLst/>
            </a:prstGeom>
          </p:spPr>
        </p:pic>
      </p:grpSp>
      <p:sp>
        <p:nvSpPr>
          <p:cNvPr id="59" name="Object 33">
            <a:extLst>
              <a:ext uri="{FF2B5EF4-FFF2-40B4-BE49-F238E27FC236}">
                <a16:creationId xmlns:a16="http://schemas.microsoft.com/office/drawing/2014/main" id="{E55773FE-EE6F-4DA5-923E-B6A20721EFA3}"/>
              </a:ext>
            </a:extLst>
          </p:cNvPr>
          <p:cNvSpPr txBox="1"/>
          <p:nvPr/>
        </p:nvSpPr>
        <p:spPr>
          <a:xfrm>
            <a:off x="2183791" y="5919889"/>
            <a:ext cx="4678838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800" dirty="0">
                <a:solidFill>
                  <a:srgbClr val="101025"/>
                </a:solidFill>
                <a:latin typeface="Pretendard ExtraBold" pitchFamily="34" charset="0"/>
                <a:cs typeface="Pretendard ExtraBold" pitchFamily="34" charset="0"/>
              </a:rPr>
              <a:t>다음 주 개발 예정 내용</a:t>
            </a:r>
            <a:endParaRPr lang="en-US" dirty="0"/>
          </a:p>
        </p:txBody>
      </p:sp>
      <p:sp>
        <p:nvSpPr>
          <p:cNvPr id="60" name="Object 35">
            <a:extLst>
              <a:ext uri="{FF2B5EF4-FFF2-40B4-BE49-F238E27FC236}">
                <a16:creationId xmlns:a16="http://schemas.microsoft.com/office/drawing/2014/main" id="{A08246A9-3A7B-43B3-B8CF-11455C2E402E}"/>
              </a:ext>
            </a:extLst>
          </p:cNvPr>
          <p:cNvSpPr txBox="1"/>
          <p:nvPr/>
        </p:nvSpPr>
        <p:spPr>
          <a:xfrm>
            <a:off x="1551748" y="5855875"/>
            <a:ext cx="1080106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500" dirty="0">
                <a:solidFill>
                  <a:srgbClr val="4674FF"/>
                </a:solidFill>
                <a:latin typeface="Pretendard Black" pitchFamily="34" charset="0"/>
                <a:cs typeface="Pretendard Black" pitchFamily="34" charset="0"/>
              </a:rPr>
              <a:t>02</a:t>
            </a:r>
            <a:endParaRPr lang="en-US" dirty="0"/>
          </a:p>
        </p:txBody>
      </p:sp>
      <p:grpSp>
        <p:nvGrpSpPr>
          <p:cNvPr id="61" name="그룹 1005">
            <a:extLst>
              <a:ext uri="{FF2B5EF4-FFF2-40B4-BE49-F238E27FC236}">
                <a16:creationId xmlns:a16="http://schemas.microsoft.com/office/drawing/2014/main" id="{4DB296C8-A898-48BB-A128-36E4F027A729}"/>
              </a:ext>
            </a:extLst>
          </p:cNvPr>
          <p:cNvGrpSpPr/>
          <p:nvPr/>
        </p:nvGrpSpPr>
        <p:grpSpPr>
          <a:xfrm>
            <a:off x="2442159" y="7992473"/>
            <a:ext cx="2894487" cy="35714"/>
            <a:chOff x="10480855" y="3757398"/>
            <a:chExt cx="2894487" cy="35714"/>
          </a:xfrm>
        </p:grpSpPr>
        <p:pic>
          <p:nvPicPr>
            <p:cNvPr id="62" name="Object 14">
              <a:extLst>
                <a:ext uri="{FF2B5EF4-FFF2-40B4-BE49-F238E27FC236}">
                  <a16:creationId xmlns:a16="http://schemas.microsoft.com/office/drawing/2014/main" id="{E5644485-590A-4223-9DE3-7EB73F995A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480855" y="3757398"/>
              <a:ext cx="2894487" cy="35714"/>
            </a:xfrm>
            <a:prstGeom prst="rect">
              <a:avLst/>
            </a:prstGeom>
          </p:spPr>
        </p:pic>
      </p:grpSp>
      <p:sp>
        <p:nvSpPr>
          <p:cNvPr id="63" name="Object 34">
            <a:extLst>
              <a:ext uri="{FF2B5EF4-FFF2-40B4-BE49-F238E27FC236}">
                <a16:creationId xmlns:a16="http://schemas.microsoft.com/office/drawing/2014/main" id="{92BEC123-C6A5-47A9-B546-4A9BBF0B0D57}"/>
              </a:ext>
            </a:extLst>
          </p:cNvPr>
          <p:cNvSpPr txBox="1"/>
          <p:nvPr/>
        </p:nvSpPr>
        <p:spPr>
          <a:xfrm>
            <a:off x="2269626" y="6902891"/>
            <a:ext cx="687377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토양 수분 센서 연결 </a:t>
            </a:r>
            <a:r>
              <a:rPr lang="en-US" altLang="ko-KR" dirty="0"/>
              <a:t>+ </a:t>
            </a:r>
            <a:r>
              <a:rPr lang="ko-KR" altLang="en-US" dirty="0" err="1"/>
              <a:t>이모티콘으로</a:t>
            </a:r>
            <a:r>
              <a:rPr lang="ko-KR" altLang="en-US" dirty="0"/>
              <a:t> 표현</a:t>
            </a:r>
            <a:endParaRPr lang="en-US" dirty="0"/>
          </a:p>
        </p:txBody>
      </p:sp>
      <p:sp>
        <p:nvSpPr>
          <p:cNvPr id="64" name="Object 34">
            <a:extLst>
              <a:ext uri="{FF2B5EF4-FFF2-40B4-BE49-F238E27FC236}">
                <a16:creationId xmlns:a16="http://schemas.microsoft.com/office/drawing/2014/main" id="{73C07DD8-6688-49DB-8765-22FF951D0837}"/>
              </a:ext>
            </a:extLst>
          </p:cNvPr>
          <p:cNvSpPr txBox="1"/>
          <p:nvPr/>
        </p:nvSpPr>
        <p:spPr>
          <a:xfrm>
            <a:off x="2284866" y="7310555"/>
            <a:ext cx="687377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스마트팜</a:t>
            </a:r>
            <a:r>
              <a:rPr lang="ko-KR" altLang="en-US" dirty="0"/>
              <a:t> </a:t>
            </a:r>
            <a:r>
              <a:rPr lang="ko-KR" altLang="en-US" dirty="0" err="1"/>
              <a:t>아두이노의</a:t>
            </a:r>
            <a:r>
              <a:rPr lang="ko-KR" altLang="en-US" dirty="0"/>
              <a:t> 전체적인 구조 설정</a:t>
            </a:r>
            <a:endParaRPr lang="en-US" dirty="0"/>
          </a:p>
        </p:txBody>
      </p:sp>
      <p:sp>
        <p:nvSpPr>
          <p:cNvPr id="65" name="Object 34">
            <a:extLst>
              <a:ext uri="{FF2B5EF4-FFF2-40B4-BE49-F238E27FC236}">
                <a16:creationId xmlns:a16="http://schemas.microsoft.com/office/drawing/2014/main" id="{3BACAF88-2CE8-4CD3-A5F7-54F9370CBF95}"/>
              </a:ext>
            </a:extLst>
          </p:cNvPr>
          <p:cNvSpPr txBox="1"/>
          <p:nvPr/>
        </p:nvSpPr>
        <p:spPr>
          <a:xfrm>
            <a:off x="2284866" y="4590440"/>
            <a:ext cx="687377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조도 센서 연결 및 </a:t>
            </a:r>
            <a:r>
              <a:rPr lang="ko-KR" altLang="en-US" sz="1800" dirty="0" err="1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센서값</a:t>
            </a:r>
            <a:r>
              <a:rPr lang="ko-KR" altLang="en-US" sz="1800" dirty="0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 출력</a:t>
            </a:r>
            <a:endParaRPr lang="en-US" dirty="0"/>
          </a:p>
        </p:txBody>
      </p:sp>
      <p:sp>
        <p:nvSpPr>
          <p:cNvPr id="66" name="Object 34">
            <a:extLst>
              <a:ext uri="{FF2B5EF4-FFF2-40B4-BE49-F238E27FC236}">
                <a16:creationId xmlns:a16="http://schemas.microsoft.com/office/drawing/2014/main" id="{9D118391-75DF-479F-802F-81756CFC7F40}"/>
              </a:ext>
            </a:extLst>
          </p:cNvPr>
          <p:cNvSpPr txBox="1"/>
          <p:nvPr/>
        </p:nvSpPr>
        <p:spPr>
          <a:xfrm>
            <a:off x="2284866" y="5104755"/>
            <a:ext cx="687377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조도 센서 측정값에 따라 </a:t>
            </a:r>
            <a:r>
              <a:rPr lang="en-US" altLang="ko-KR" dirty="0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LED </a:t>
            </a:r>
            <a:r>
              <a:rPr lang="ko-KR" altLang="en-US" dirty="0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밝기 및 </a:t>
            </a:r>
            <a:r>
              <a:rPr lang="ko-KR" altLang="en-US" dirty="0" err="1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서보모터</a:t>
            </a:r>
            <a:r>
              <a:rPr lang="ko-KR" altLang="en-US" dirty="0">
                <a:solidFill>
                  <a:srgbClr val="101025"/>
                </a:solidFill>
                <a:latin typeface="Pretendard Light" pitchFamily="34" charset="0"/>
                <a:cs typeface="Pretendard Light" pitchFamily="34" charset="0"/>
              </a:rPr>
              <a:t> 조정</a:t>
            </a:r>
            <a:endParaRPr lang="en-US" dirty="0"/>
          </a:p>
        </p:txBody>
      </p:sp>
      <p:grpSp>
        <p:nvGrpSpPr>
          <p:cNvPr id="67" name="그룹 1001">
            <a:extLst>
              <a:ext uri="{FF2B5EF4-FFF2-40B4-BE49-F238E27FC236}">
                <a16:creationId xmlns:a16="http://schemas.microsoft.com/office/drawing/2014/main" id="{55DE968C-8681-4B9E-AE3C-DB0576A3F240}"/>
              </a:ext>
            </a:extLst>
          </p:cNvPr>
          <p:cNvGrpSpPr/>
          <p:nvPr/>
        </p:nvGrpSpPr>
        <p:grpSpPr>
          <a:xfrm>
            <a:off x="1020404" y="1029185"/>
            <a:ext cx="16739310" cy="35714"/>
            <a:chOff x="773202" y="633373"/>
            <a:chExt cx="16739310" cy="35714"/>
          </a:xfrm>
        </p:grpSpPr>
        <p:pic>
          <p:nvPicPr>
            <p:cNvPr id="68" name="Object 2">
              <a:extLst>
                <a:ext uri="{FF2B5EF4-FFF2-40B4-BE49-F238E27FC236}">
                  <a16:creationId xmlns:a16="http://schemas.microsoft.com/office/drawing/2014/main" id="{96D5E961-E362-40D3-91D3-C6A2424265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73202" y="633373"/>
              <a:ext cx="16739310" cy="3571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6891928" y="2089595"/>
            <a:ext cx="842398" cy="1498953"/>
            <a:chOff x="16891928" y="2089595"/>
            <a:chExt cx="842398" cy="149895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891928" y="2089595"/>
              <a:ext cx="842398" cy="149895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5665119" y="417513"/>
            <a:ext cx="387226" cy="387220"/>
            <a:chOff x="15665119" y="417513"/>
            <a:chExt cx="387226" cy="38722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65119" y="417513"/>
              <a:ext cx="387226" cy="38722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891550" y="7452847"/>
            <a:ext cx="934290" cy="35714"/>
            <a:chOff x="1891550" y="7452847"/>
            <a:chExt cx="934290" cy="35714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891550" y="7452847"/>
              <a:ext cx="934290" cy="35714"/>
            </a:xfrm>
            <a:prstGeom prst="rect">
              <a:avLst/>
            </a:prstGeom>
          </p:spPr>
        </p:pic>
      </p:grpSp>
      <p:sp>
        <p:nvSpPr>
          <p:cNvPr id="47" name="Object 47"/>
          <p:cNvSpPr txBox="1"/>
          <p:nvPr/>
        </p:nvSpPr>
        <p:spPr>
          <a:xfrm>
            <a:off x="1600200" y="1059563"/>
            <a:ext cx="13424630" cy="8617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5000" b="0" i="0" u="none" strike="noStrike" kern="0" cap="none" spc="-100" normalizeH="0" baseline="0" noProof="0" dirty="0" err="1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Pretendard Black" pitchFamily="34" charset="0"/>
                <a:cs typeface="+mn-cs"/>
              </a:rPr>
              <a:t>온습도</a:t>
            </a:r>
            <a:r>
              <a:rPr kumimoji="0" lang="ko-KR" altLang="en-US" sz="5000" b="0" i="0" u="none" strike="noStrike" kern="0" cap="none" spc="-1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Pretendard Black" pitchFamily="34" charset="0"/>
                <a:cs typeface="+mn-cs"/>
              </a:rPr>
              <a:t> 센서 </a:t>
            </a:r>
            <a:r>
              <a:rPr kumimoji="0" lang="en-US" altLang="ko-KR" sz="5000" b="0" i="0" u="none" strike="noStrike" kern="0" cap="none" spc="-1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Pretendard Black" pitchFamily="34" charset="0"/>
                <a:cs typeface="+mn-cs"/>
              </a:rPr>
              <a:t>UNO </a:t>
            </a:r>
            <a:r>
              <a:rPr kumimoji="0" lang="ko-KR" altLang="en-US" sz="5000" b="0" i="0" u="none" strike="noStrike" kern="0" cap="none" spc="-1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Pretendard Black" pitchFamily="34" charset="0"/>
                <a:cs typeface="+mn-cs"/>
              </a:rPr>
              <a:t>보드 연결 및 </a:t>
            </a:r>
            <a:r>
              <a:rPr kumimoji="0" lang="en-US" altLang="ko-KR" sz="5000" b="0" i="0" u="none" strike="noStrike" kern="0" cap="none" spc="-1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Pretendard Black" pitchFamily="34" charset="0"/>
                <a:cs typeface="+mn-cs"/>
              </a:rPr>
              <a:t>LCD </a:t>
            </a:r>
            <a:r>
              <a:rPr kumimoji="0" lang="ko-KR" altLang="en-US" sz="5000" b="0" i="0" u="none" strike="noStrike" kern="0" cap="none" spc="-1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Pretendard Black" pitchFamily="34" charset="0"/>
                <a:cs typeface="+mn-cs"/>
              </a:rPr>
              <a:t>출력</a:t>
            </a:r>
            <a:endParaRPr kumimoji="0" lang="en-US" sz="5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628489" y="1121942"/>
            <a:ext cx="1401827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4674FF"/>
                </a:solidFill>
                <a:effectLst/>
                <a:uLnTx/>
                <a:uFillTx/>
                <a:latin typeface="Pretendard Black" pitchFamily="34" charset="0"/>
                <a:ea typeface="+mn-ea"/>
                <a:cs typeface="Pretendard Black" pitchFamily="34" charset="0"/>
              </a:rPr>
              <a:t>01-1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1329402" y="2113637"/>
            <a:ext cx="12035951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온습도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센서를 </a:t>
            </a:r>
            <a:r>
              <a:rPr kumimoji="0" lang="ko-KR" altLang="en-US" sz="2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아두이노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UNO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보드에 연결하여 온도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,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습도를 각각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LCD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에 표시</a:t>
            </a:r>
            <a:endParaRPr kumimoji="0" lang="en-US" sz="2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1100367" y="8101232"/>
            <a:ext cx="2516655" cy="6953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미리 제약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1737221" y="7041899"/>
            <a:ext cx="1242947" cy="5147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회사명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bject 62"/>
          <p:cNvSpPr txBox="1"/>
          <p:nvPr/>
        </p:nvSpPr>
        <p:spPr>
          <a:xfrm>
            <a:off x="13116857" y="9514762"/>
            <a:ext cx="4642857" cy="3231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ea typeface="+mn-ea"/>
                <a:cs typeface="Noto Sans CJK KR Regular" pitchFamily="34" charset="0"/>
              </a:rPr>
              <a:t>3</a:t>
            </a:r>
            <a:r>
              <a:rPr kumimoji="0" lang="ko-KR" altLang="en-US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조</a:t>
            </a:r>
            <a:r>
              <a:rPr kumimoji="0" lang="en-US" altLang="ko-KR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(</a:t>
            </a:r>
            <a:r>
              <a:rPr kumimoji="0" lang="ko-KR" altLang="en-US" sz="1500" b="0" i="0" u="none" strike="noStrike" kern="0" cap="none" spc="300" normalizeH="0" baseline="0" noProof="0" dirty="0" err="1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팀명</a:t>
            </a:r>
            <a:r>
              <a:rPr kumimoji="0" lang="en-US" altLang="ko-KR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: 4.1)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bject 63"/>
          <p:cNvSpPr txBox="1"/>
          <p:nvPr/>
        </p:nvSpPr>
        <p:spPr>
          <a:xfrm>
            <a:off x="16112799" y="452556"/>
            <a:ext cx="243228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THEStayR" pitchFamily="34" charset="0"/>
                <a:cs typeface="+mn-cs"/>
              </a:rPr>
              <a:t>기초창의공학설계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64" name="Picture 1">
            <a:extLst>
              <a:ext uri="{FF2B5EF4-FFF2-40B4-BE49-F238E27FC236}">
                <a16:creationId xmlns:a16="http://schemas.microsoft.com/office/drawing/2014/main" id="{A322C2E4-D9DB-4605-A4AF-D87E54AFC05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9303" b="25346"/>
          <a:stretch>
            <a:fillRect/>
          </a:stretch>
        </p:blipFill>
        <p:spPr>
          <a:xfrm>
            <a:off x="9965432" y="2826063"/>
            <a:ext cx="6302850" cy="3725592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15322ED-A213-4C47-9B2A-DFFA8926C929}"/>
              </a:ext>
            </a:extLst>
          </p:cNvPr>
          <p:cNvSpPr txBox="1"/>
          <p:nvPr/>
        </p:nvSpPr>
        <p:spPr>
          <a:xfrm>
            <a:off x="2841080" y="2836638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시리얼 모니터에서도 출력 값 확인 가능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E701968-A54A-4BA5-8881-ED5E35D2D5D1}"/>
              </a:ext>
            </a:extLst>
          </p:cNvPr>
          <p:cNvSpPr txBox="1"/>
          <p:nvPr/>
        </p:nvSpPr>
        <p:spPr>
          <a:xfrm>
            <a:off x="2841079" y="3293613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DHT sensor library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사용</a:t>
            </a:r>
          </a:p>
        </p:txBody>
      </p:sp>
      <p:pic>
        <p:nvPicPr>
          <p:cNvPr id="66" name="Picture 3">
            <a:extLst>
              <a:ext uri="{FF2B5EF4-FFF2-40B4-BE49-F238E27FC236}">
                <a16:creationId xmlns:a16="http://schemas.microsoft.com/office/drawing/2014/main" id="{EBAB7515-F00E-4A9F-86A2-FF6733D321A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3646"/>
          <a:stretch>
            <a:fillRect/>
          </a:stretch>
        </p:blipFill>
        <p:spPr>
          <a:xfrm>
            <a:off x="838200" y="5466839"/>
            <a:ext cx="6308560" cy="4209505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19" name="그룹 1001">
            <a:extLst>
              <a:ext uri="{FF2B5EF4-FFF2-40B4-BE49-F238E27FC236}">
                <a16:creationId xmlns:a16="http://schemas.microsoft.com/office/drawing/2014/main" id="{ED328E02-3A9F-44B3-8C5F-8743275E6C03}"/>
              </a:ext>
            </a:extLst>
          </p:cNvPr>
          <p:cNvGrpSpPr/>
          <p:nvPr/>
        </p:nvGrpSpPr>
        <p:grpSpPr>
          <a:xfrm>
            <a:off x="774345" y="876968"/>
            <a:ext cx="16739310" cy="35714"/>
            <a:chOff x="773202" y="633373"/>
            <a:chExt cx="16739310" cy="35714"/>
          </a:xfrm>
        </p:grpSpPr>
        <p:pic>
          <p:nvPicPr>
            <p:cNvPr id="20" name="Object 2">
              <a:extLst>
                <a:ext uri="{FF2B5EF4-FFF2-40B4-BE49-F238E27FC236}">
                  <a16:creationId xmlns:a16="http://schemas.microsoft.com/office/drawing/2014/main" id="{47FEC379-3A9A-4C34-8560-DD445EFAF4D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73202" y="633373"/>
              <a:ext cx="16739310" cy="357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01512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6891928" y="2089595"/>
            <a:ext cx="842398" cy="1498953"/>
            <a:chOff x="16891928" y="2089595"/>
            <a:chExt cx="842398" cy="149895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891928" y="2089595"/>
              <a:ext cx="842398" cy="149895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5665119" y="417513"/>
            <a:ext cx="387226" cy="387220"/>
            <a:chOff x="15665119" y="417513"/>
            <a:chExt cx="387226" cy="38722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65119" y="417513"/>
              <a:ext cx="387226" cy="38722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891550" y="7452847"/>
            <a:ext cx="934290" cy="35714"/>
            <a:chOff x="1891550" y="7452847"/>
            <a:chExt cx="934290" cy="35714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891550" y="7452847"/>
              <a:ext cx="934290" cy="35714"/>
            </a:xfrm>
            <a:prstGeom prst="rect">
              <a:avLst/>
            </a:prstGeom>
          </p:spPr>
        </p:pic>
      </p:grpSp>
      <p:sp>
        <p:nvSpPr>
          <p:cNvPr id="47" name="Object 47"/>
          <p:cNvSpPr txBox="1"/>
          <p:nvPr/>
        </p:nvSpPr>
        <p:spPr>
          <a:xfrm>
            <a:off x="1835732" y="1093590"/>
            <a:ext cx="13424630" cy="8617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5000" kern="0" spc="-100" dirty="0">
                <a:solidFill>
                  <a:srgbClr val="101025"/>
                </a:solidFill>
                <a:latin typeface="Pretendard Black" pitchFamily="34" charset="0"/>
              </a:rPr>
              <a:t>조도 센서 연결 및 센서 값 출력</a:t>
            </a:r>
            <a:endParaRPr lang="en-US" sz="5000" dirty="0"/>
          </a:p>
        </p:txBody>
      </p:sp>
      <p:sp>
        <p:nvSpPr>
          <p:cNvPr id="49" name="Object 49"/>
          <p:cNvSpPr txBox="1"/>
          <p:nvPr/>
        </p:nvSpPr>
        <p:spPr>
          <a:xfrm>
            <a:off x="759105" y="1150495"/>
            <a:ext cx="1401827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500" dirty="0">
                <a:solidFill>
                  <a:srgbClr val="4674FF"/>
                </a:solidFill>
                <a:latin typeface="Pretendard Black" pitchFamily="34" charset="0"/>
                <a:cs typeface="Pretendard Black" pitchFamily="34" charset="0"/>
              </a:rPr>
              <a:t>01-2</a:t>
            </a:r>
            <a:endParaRPr lang="en-US" dirty="0"/>
          </a:p>
        </p:txBody>
      </p:sp>
      <p:sp>
        <p:nvSpPr>
          <p:cNvPr id="50" name="Object 50"/>
          <p:cNvSpPr txBox="1"/>
          <p:nvPr/>
        </p:nvSpPr>
        <p:spPr>
          <a:xfrm>
            <a:off x="1706741" y="2323606"/>
            <a:ext cx="10363200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dirty="0"/>
              <a:t>조도 센서를 연결하여 시리얼 모니터에서 </a:t>
            </a:r>
            <a:r>
              <a:rPr lang="ko-KR" altLang="en-US" sz="2500" dirty="0" err="1"/>
              <a:t>아날로그값을</a:t>
            </a:r>
            <a:r>
              <a:rPr lang="ko-KR" altLang="en-US" sz="2500" dirty="0"/>
              <a:t> 출력하도록 함</a:t>
            </a:r>
            <a:endParaRPr lang="en-US" sz="2500" dirty="0"/>
          </a:p>
        </p:txBody>
      </p:sp>
      <p:sp>
        <p:nvSpPr>
          <p:cNvPr id="51" name="Object 51"/>
          <p:cNvSpPr txBox="1"/>
          <p:nvPr/>
        </p:nvSpPr>
        <p:spPr>
          <a:xfrm>
            <a:off x="1100367" y="8101232"/>
            <a:ext cx="2516655" cy="6953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600" dirty="0">
                <a:solidFill>
                  <a:srgbClr val="FFFFFF"/>
                </a:solidFill>
                <a:latin typeface="Pretendard ExtraBold" pitchFamily="34" charset="0"/>
                <a:cs typeface="Pretendard ExtraBold" pitchFamily="34" charset="0"/>
              </a:rPr>
              <a:t>미리 제약</a:t>
            </a:r>
            <a:endParaRPr lang="en-US" dirty="0"/>
          </a:p>
        </p:txBody>
      </p:sp>
      <p:sp>
        <p:nvSpPr>
          <p:cNvPr id="52" name="Object 52"/>
          <p:cNvSpPr txBox="1"/>
          <p:nvPr/>
        </p:nvSpPr>
        <p:spPr>
          <a:xfrm>
            <a:off x="1737221" y="7041899"/>
            <a:ext cx="1242947" cy="5147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900" b="1" dirty="0">
                <a:solidFill>
                  <a:srgbClr val="FFFFFF"/>
                </a:solidFill>
                <a:latin typeface="Pretendard ExtraBold" pitchFamily="34" charset="0"/>
                <a:cs typeface="Pretendard ExtraBold" pitchFamily="34" charset="0"/>
              </a:rPr>
              <a:t>회사명</a:t>
            </a:r>
            <a:endParaRPr lang="en-US" dirty="0"/>
          </a:p>
        </p:txBody>
      </p:sp>
      <p:sp>
        <p:nvSpPr>
          <p:cNvPr id="62" name="Object 62"/>
          <p:cNvSpPr txBox="1"/>
          <p:nvPr/>
        </p:nvSpPr>
        <p:spPr>
          <a:xfrm>
            <a:off x="13116857" y="9514762"/>
            <a:ext cx="4642857" cy="3231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500" kern="0" spc="300" dirty="0">
                <a:solidFill>
                  <a:srgbClr val="101025"/>
                </a:solidFill>
                <a:latin typeface="Noto Sans CJK KR Regular" pitchFamily="34" charset="0"/>
                <a:cs typeface="Noto Sans CJK KR Regular" pitchFamily="34" charset="0"/>
              </a:rPr>
              <a:t>3</a:t>
            </a:r>
            <a:r>
              <a:rPr lang="ko-KR" altLang="en-US" sz="1500" kern="0" spc="300" dirty="0">
                <a:solidFill>
                  <a:srgbClr val="101025"/>
                </a:solidFill>
                <a:latin typeface="Noto Sans CJK KR Regular" pitchFamily="34" charset="0"/>
                <a:cs typeface="Noto Sans CJK KR Regular" pitchFamily="34" charset="0"/>
              </a:rPr>
              <a:t>조</a:t>
            </a:r>
            <a:r>
              <a:rPr lang="en-US" altLang="ko-KR" sz="1500" kern="0" spc="300" dirty="0">
                <a:solidFill>
                  <a:srgbClr val="101025"/>
                </a:solidFill>
                <a:latin typeface="Noto Sans CJK KR Regular" pitchFamily="34" charset="0"/>
                <a:cs typeface="Noto Sans CJK KR Regular" pitchFamily="34" charset="0"/>
              </a:rPr>
              <a:t>(</a:t>
            </a:r>
            <a:r>
              <a:rPr lang="ko-KR" altLang="en-US" sz="1500" kern="0" spc="300" dirty="0" err="1">
                <a:solidFill>
                  <a:srgbClr val="101025"/>
                </a:solidFill>
                <a:latin typeface="Noto Sans CJK KR Regular" pitchFamily="34" charset="0"/>
                <a:cs typeface="Noto Sans CJK KR Regular" pitchFamily="34" charset="0"/>
              </a:rPr>
              <a:t>팀명</a:t>
            </a:r>
            <a:r>
              <a:rPr lang="en-US" altLang="ko-KR" sz="1500" kern="0" spc="300" dirty="0">
                <a:solidFill>
                  <a:srgbClr val="101025"/>
                </a:solidFill>
                <a:latin typeface="Noto Sans CJK KR Regular" pitchFamily="34" charset="0"/>
                <a:cs typeface="Noto Sans CJK KR Regular" pitchFamily="34" charset="0"/>
              </a:rPr>
              <a:t>: 4.1)</a:t>
            </a:r>
            <a:endParaRPr lang="en-US" dirty="0"/>
          </a:p>
        </p:txBody>
      </p:sp>
      <p:sp>
        <p:nvSpPr>
          <p:cNvPr id="63" name="Object 63"/>
          <p:cNvSpPr txBox="1"/>
          <p:nvPr/>
        </p:nvSpPr>
        <p:spPr>
          <a:xfrm>
            <a:off x="16112799" y="452556"/>
            <a:ext cx="243228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rgbClr val="101025"/>
                </a:solidFill>
                <a:latin typeface="THEStayR" pitchFamily="34" charset="0"/>
              </a:rPr>
              <a:t>기초창의공학설계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5322ED-A213-4C47-9B2A-DFFA8926C929}"/>
              </a:ext>
            </a:extLst>
          </p:cNvPr>
          <p:cNvSpPr txBox="1"/>
          <p:nvPr/>
        </p:nvSpPr>
        <p:spPr>
          <a:xfrm>
            <a:off x="2263748" y="2875769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시리얼 모니터에서 </a:t>
            </a:r>
            <a:r>
              <a:rPr lang="ko-KR" altLang="en-US" dirty="0" err="1"/>
              <a:t>아날로그값</a:t>
            </a:r>
            <a:r>
              <a:rPr lang="ko-KR" altLang="en-US" dirty="0"/>
              <a:t> 확인 가능</a:t>
            </a:r>
          </a:p>
        </p:txBody>
      </p:sp>
      <p:pic>
        <p:nvPicPr>
          <p:cNvPr id="67" name="Picture 1">
            <a:extLst>
              <a:ext uri="{FF2B5EF4-FFF2-40B4-BE49-F238E27FC236}">
                <a16:creationId xmlns:a16="http://schemas.microsoft.com/office/drawing/2014/main" id="{E345ED22-0839-4ACC-9D60-CBE27E3A0D5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9303" b="25346"/>
          <a:stretch>
            <a:fillRect/>
          </a:stretch>
        </p:blipFill>
        <p:spPr>
          <a:xfrm>
            <a:off x="2667000" y="3986082"/>
            <a:ext cx="6302850" cy="3725592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68" name="그룹 1001">
            <a:extLst>
              <a:ext uri="{FF2B5EF4-FFF2-40B4-BE49-F238E27FC236}">
                <a16:creationId xmlns:a16="http://schemas.microsoft.com/office/drawing/2014/main" id="{1D99CA34-3040-4206-BE28-5445A17DE6C6}"/>
              </a:ext>
            </a:extLst>
          </p:cNvPr>
          <p:cNvGrpSpPr/>
          <p:nvPr/>
        </p:nvGrpSpPr>
        <p:grpSpPr>
          <a:xfrm>
            <a:off x="774345" y="878654"/>
            <a:ext cx="16739310" cy="35714"/>
            <a:chOff x="773202" y="633373"/>
            <a:chExt cx="16739310" cy="35714"/>
          </a:xfrm>
        </p:grpSpPr>
        <p:pic>
          <p:nvPicPr>
            <p:cNvPr id="69" name="Object 2">
              <a:extLst>
                <a:ext uri="{FF2B5EF4-FFF2-40B4-BE49-F238E27FC236}">
                  <a16:creationId xmlns:a16="http://schemas.microsoft.com/office/drawing/2014/main" id="{618270A4-9CEC-42C1-B52C-782CCAC6BE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73202" y="633373"/>
              <a:ext cx="16739310" cy="3571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6891928" y="2089595"/>
            <a:ext cx="842398" cy="1498953"/>
            <a:chOff x="16891928" y="2089595"/>
            <a:chExt cx="842398" cy="149895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891928" y="2089595"/>
              <a:ext cx="842398" cy="149895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5665119" y="417513"/>
            <a:ext cx="387226" cy="387220"/>
            <a:chOff x="15665119" y="417513"/>
            <a:chExt cx="387226" cy="38722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65119" y="417513"/>
              <a:ext cx="387226" cy="38722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891550" y="7452847"/>
            <a:ext cx="934290" cy="35714"/>
            <a:chOff x="1891550" y="7452847"/>
            <a:chExt cx="934290" cy="35714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891550" y="7452847"/>
              <a:ext cx="934290" cy="35714"/>
            </a:xfrm>
            <a:prstGeom prst="rect">
              <a:avLst/>
            </a:prstGeom>
          </p:spPr>
        </p:pic>
      </p:grpSp>
      <p:sp>
        <p:nvSpPr>
          <p:cNvPr id="47" name="Object 47"/>
          <p:cNvSpPr txBox="1"/>
          <p:nvPr/>
        </p:nvSpPr>
        <p:spPr>
          <a:xfrm>
            <a:off x="1666236" y="1091867"/>
            <a:ext cx="13424630" cy="7848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500" b="0" i="0" u="none" strike="noStrike" kern="0" cap="none" spc="-1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Pretendard Black" pitchFamily="34" charset="0"/>
                <a:cs typeface="+mn-cs"/>
              </a:rPr>
              <a:t>조도 센서 측정값에 따라 </a:t>
            </a:r>
            <a:r>
              <a:rPr lang="en-US" altLang="ko-KR" sz="4500" kern="0" spc="-100" dirty="0">
                <a:solidFill>
                  <a:srgbClr val="101025"/>
                </a:solidFill>
                <a:latin typeface="Pretendard Black" pitchFamily="34" charset="0"/>
              </a:rPr>
              <a:t>LED </a:t>
            </a:r>
            <a:r>
              <a:rPr lang="ko-KR" altLang="en-US" sz="4500" kern="0" spc="-100" dirty="0">
                <a:solidFill>
                  <a:srgbClr val="101025"/>
                </a:solidFill>
                <a:latin typeface="Pretendard Black" pitchFamily="34" charset="0"/>
              </a:rPr>
              <a:t>밝기 및 </a:t>
            </a:r>
            <a:r>
              <a:rPr lang="ko-KR" altLang="en-US" sz="4500" kern="0" spc="-100" dirty="0" err="1">
                <a:solidFill>
                  <a:srgbClr val="101025"/>
                </a:solidFill>
                <a:latin typeface="Pretendard Black" pitchFamily="34" charset="0"/>
              </a:rPr>
              <a:t>서보모터</a:t>
            </a:r>
            <a:r>
              <a:rPr lang="ko-KR" altLang="en-US" sz="4500" kern="0" spc="-100" dirty="0">
                <a:solidFill>
                  <a:srgbClr val="101025"/>
                </a:solidFill>
                <a:latin typeface="Pretendard Black" pitchFamily="34" charset="0"/>
              </a:rPr>
              <a:t> 조정</a:t>
            </a:r>
            <a:endParaRPr kumimoji="0" lang="en-US" sz="4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730950" y="1145812"/>
            <a:ext cx="1401827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4674FF"/>
                </a:solidFill>
                <a:effectLst/>
                <a:uLnTx/>
                <a:uFillTx/>
                <a:latin typeface="Pretendard Black" pitchFamily="34" charset="0"/>
                <a:ea typeface="+mn-ea"/>
                <a:cs typeface="Pretendard Black" pitchFamily="34" charset="0"/>
              </a:rPr>
              <a:t>01-3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1267002" y="2075525"/>
            <a:ext cx="9292751" cy="8617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위에서 조도 센서로 측정한 </a:t>
            </a:r>
            <a:r>
              <a:rPr kumimoji="0" lang="ko-KR" altLang="en-US" sz="2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아날로그값에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따라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LED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의 밝기가 변화하도록 코드 구성</a:t>
            </a:r>
            <a:endParaRPr kumimoji="0" lang="en-US" sz="2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1100367" y="8101232"/>
            <a:ext cx="2516655" cy="6953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미리 제약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1737221" y="7041899"/>
            <a:ext cx="1242947" cy="5147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회사명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bject 62"/>
          <p:cNvSpPr txBox="1"/>
          <p:nvPr/>
        </p:nvSpPr>
        <p:spPr>
          <a:xfrm>
            <a:off x="13116857" y="9514762"/>
            <a:ext cx="4642857" cy="3231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ea typeface="+mn-ea"/>
                <a:cs typeface="Noto Sans CJK KR Regular" pitchFamily="34" charset="0"/>
              </a:rPr>
              <a:t>3</a:t>
            </a:r>
            <a:r>
              <a:rPr kumimoji="0" lang="ko-KR" altLang="en-US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조</a:t>
            </a:r>
            <a:r>
              <a:rPr kumimoji="0" lang="en-US" altLang="ko-KR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(</a:t>
            </a:r>
            <a:r>
              <a:rPr kumimoji="0" lang="ko-KR" altLang="en-US" sz="1500" b="0" i="0" u="none" strike="noStrike" kern="0" cap="none" spc="300" normalizeH="0" baseline="0" noProof="0" dirty="0" err="1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팀명</a:t>
            </a:r>
            <a:r>
              <a:rPr kumimoji="0" lang="en-US" altLang="ko-KR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: 4.1)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bject 63"/>
          <p:cNvSpPr txBox="1"/>
          <p:nvPr/>
        </p:nvSpPr>
        <p:spPr>
          <a:xfrm>
            <a:off x="16112799" y="452556"/>
            <a:ext cx="243228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THEStayR" pitchFamily="34" charset="0"/>
                <a:cs typeface="+mn-cs"/>
              </a:rPr>
              <a:t>기초창의공학설계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5322ED-A213-4C47-9B2A-DFFA8926C929}"/>
              </a:ext>
            </a:extLst>
          </p:cNvPr>
          <p:cNvSpPr txBox="1"/>
          <p:nvPr/>
        </p:nvSpPr>
        <p:spPr>
          <a:xfrm>
            <a:off x="1085127" y="3348247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아날로그 값이 작으면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LED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의 밝기가 높아지도록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E701968-A54A-4BA5-8881-ED5E35D2D5D1}"/>
              </a:ext>
            </a:extLst>
          </p:cNvPr>
          <p:cNvSpPr txBox="1"/>
          <p:nvPr/>
        </p:nvSpPr>
        <p:spPr>
          <a:xfrm>
            <a:off x="8690504" y="3382843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아날로그의 값이 크면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LED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의 밝기가 낮아지도록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B7533E9-DF48-468C-83BA-45606210CF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0" y="4507261"/>
            <a:ext cx="2430991" cy="291871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89BD38C-6EDA-42C2-BE40-99A2DADB7E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148" y="4537746"/>
            <a:ext cx="2491956" cy="286536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F44816B-6847-43CC-A1B7-3CFFBE6D11BD}"/>
              </a:ext>
            </a:extLst>
          </p:cNvPr>
          <p:cNvSpPr txBox="1"/>
          <p:nvPr/>
        </p:nvSpPr>
        <p:spPr>
          <a:xfrm>
            <a:off x="1552897" y="8079559"/>
            <a:ext cx="4128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(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주변이 어두운 경우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) -&gt;LED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가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켜짐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E85F5EB-AA0A-4928-9B71-1D8BD983FA85}"/>
              </a:ext>
            </a:extLst>
          </p:cNvPr>
          <p:cNvSpPr txBox="1"/>
          <p:nvPr/>
        </p:nvSpPr>
        <p:spPr>
          <a:xfrm>
            <a:off x="9401625" y="8026809"/>
            <a:ext cx="4128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((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주변이 밝은 경우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) -&gt;LED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가 꺼짐</a:t>
            </a:r>
            <a:endParaRPr lang="ko-KR" altLang="en-US" dirty="0"/>
          </a:p>
        </p:txBody>
      </p:sp>
      <p:grpSp>
        <p:nvGrpSpPr>
          <p:cNvPr id="28" name="그룹 1001">
            <a:extLst>
              <a:ext uri="{FF2B5EF4-FFF2-40B4-BE49-F238E27FC236}">
                <a16:creationId xmlns:a16="http://schemas.microsoft.com/office/drawing/2014/main" id="{F53B0C2F-22DF-407A-AD1F-268BB8F966E7}"/>
              </a:ext>
            </a:extLst>
          </p:cNvPr>
          <p:cNvGrpSpPr/>
          <p:nvPr/>
        </p:nvGrpSpPr>
        <p:grpSpPr>
          <a:xfrm>
            <a:off x="761715" y="891293"/>
            <a:ext cx="16739310" cy="35714"/>
            <a:chOff x="773202" y="633373"/>
            <a:chExt cx="16739310" cy="35714"/>
          </a:xfrm>
        </p:grpSpPr>
        <p:pic>
          <p:nvPicPr>
            <p:cNvPr id="29" name="Object 2">
              <a:extLst>
                <a:ext uri="{FF2B5EF4-FFF2-40B4-BE49-F238E27FC236}">
                  <a16:creationId xmlns:a16="http://schemas.microsoft.com/office/drawing/2014/main" id="{B93C8964-6ED1-413F-BC76-173B93C42E1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73202" y="633373"/>
              <a:ext cx="16739310" cy="357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5331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6891928" y="2089595"/>
            <a:ext cx="842398" cy="1498953"/>
            <a:chOff x="16891928" y="2089595"/>
            <a:chExt cx="842398" cy="149895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891928" y="2089595"/>
              <a:ext cx="842398" cy="149895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5665119" y="417513"/>
            <a:ext cx="387226" cy="387220"/>
            <a:chOff x="15665119" y="417513"/>
            <a:chExt cx="387226" cy="38722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665119" y="417513"/>
              <a:ext cx="387226" cy="38722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891550" y="7452847"/>
            <a:ext cx="934290" cy="35714"/>
            <a:chOff x="1891550" y="7452847"/>
            <a:chExt cx="934290" cy="35714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891550" y="7452847"/>
              <a:ext cx="934290" cy="35714"/>
            </a:xfrm>
            <a:prstGeom prst="rect">
              <a:avLst/>
            </a:prstGeom>
          </p:spPr>
        </p:pic>
      </p:grpSp>
      <p:sp>
        <p:nvSpPr>
          <p:cNvPr id="47" name="Object 47"/>
          <p:cNvSpPr txBox="1"/>
          <p:nvPr/>
        </p:nvSpPr>
        <p:spPr>
          <a:xfrm>
            <a:off x="2013655" y="1121025"/>
            <a:ext cx="13424630" cy="7848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500" b="0" i="0" u="none" strike="noStrike" kern="0" cap="none" spc="-1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Pretendard Black" pitchFamily="34" charset="0"/>
                <a:cs typeface="+mn-cs"/>
              </a:rPr>
              <a:t>조도 센서 측정값에 따라 </a:t>
            </a:r>
            <a:r>
              <a:rPr lang="en-US" altLang="ko-KR" sz="4500" kern="0" spc="-100" dirty="0">
                <a:solidFill>
                  <a:srgbClr val="101025"/>
                </a:solidFill>
                <a:latin typeface="Pretendard Black" pitchFamily="34" charset="0"/>
              </a:rPr>
              <a:t>LED </a:t>
            </a:r>
            <a:r>
              <a:rPr lang="ko-KR" altLang="en-US" sz="4500" kern="0" spc="-100" dirty="0">
                <a:solidFill>
                  <a:srgbClr val="101025"/>
                </a:solidFill>
                <a:latin typeface="Pretendard Black" pitchFamily="34" charset="0"/>
              </a:rPr>
              <a:t>밝기 및 </a:t>
            </a:r>
            <a:r>
              <a:rPr lang="ko-KR" altLang="en-US" sz="4500" kern="0" spc="-100" dirty="0" err="1">
                <a:solidFill>
                  <a:srgbClr val="101025"/>
                </a:solidFill>
                <a:latin typeface="Pretendard Black" pitchFamily="34" charset="0"/>
              </a:rPr>
              <a:t>서보모터</a:t>
            </a:r>
            <a:r>
              <a:rPr lang="ko-KR" altLang="en-US" sz="4500" kern="0" spc="-100" dirty="0">
                <a:solidFill>
                  <a:srgbClr val="101025"/>
                </a:solidFill>
                <a:latin typeface="Pretendard Black" pitchFamily="34" charset="0"/>
              </a:rPr>
              <a:t> 조정</a:t>
            </a:r>
            <a:endParaRPr kumimoji="0" lang="en-US" altLang="ko-KR" sz="4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774345" y="1171813"/>
            <a:ext cx="1401827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4674FF"/>
                </a:solidFill>
                <a:effectLst/>
                <a:uLnTx/>
                <a:uFillTx/>
                <a:latin typeface="Pretendard Black" pitchFamily="34" charset="0"/>
                <a:ea typeface="+mn-ea"/>
                <a:cs typeface="Pretendard Black" pitchFamily="34" charset="0"/>
              </a:rPr>
              <a:t>01-3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1460018" y="2152088"/>
            <a:ext cx="9902351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조도 센서 </a:t>
            </a:r>
            <a:r>
              <a:rPr kumimoji="0" lang="ko-KR" altLang="en-US" sz="2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아날로그값에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따라 </a:t>
            </a:r>
            <a:r>
              <a:rPr kumimoji="0" lang="ko-KR" altLang="en-US" sz="2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서보모터가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회전하도록 코드 구성</a:t>
            </a:r>
            <a:endParaRPr kumimoji="0" lang="en-US" sz="2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1100367" y="8101232"/>
            <a:ext cx="2516655" cy="6953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미리 제약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1737221" y="7041899"/>
            <a:ext cx="1242947" cy="5147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회사명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bject 62"/>
          <p:cNvSpPr txBox="1"/>
          <p:nvPr/>
        </p:nvSpPr>
        <p:spPr>
          <a:xfrm>
            <a:off x="13116857" y="9514762"/>
            <a:ext cx="4642857" cy="3231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ea typeface="+mn-ea"/>
                <a:cs typeface="Noto Sans CJK KR Regular" pitchFamily="34" charset="0"/>
              </a:rPr>
              <a:t>3</a:t>
            </a:r>
            <a:r>
              <a:rPr kumimoji="0" lang="ko-KR" altLang="en-US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조</a:t>
            </a:r>
            <a:r>
              <a:rPr kumimoji="0" lang="en-US" altLang="ko-KR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(</a:t>
            </a:r>
            <a:r>
              <a:rPr kumimoji="0" lang="ko-KR" altLang="en-US" sz="1500" b="0" i="0" u="none" strike="noStrike" kern="0" cap="none" spc="300" normalizeH="0" baseline="0" noProof="0" dirty="0" err="1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팀명</a:t>
            </a:r>
            <a:r>
              <a:rPr kumimoji="0" lang="en-US" altLang="ko-KR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: 4.1)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bject 63"/>
          <p:cNvSpPr txBox="1"/>
          <p:nvPr/>
        </p:nvSpPr>
        <p:spPr>
          <a:xfrm>
            <a:off x="16112799" y="452556"/>
            <a:ext cx="243228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THEStayR" pitchFamily="34" charset="0"/>
                <a:cs typeface="+mn-cs"/>
              </a:rPr>
              <a:t>기초창의공학설계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5322ED-A213-4C47-9B2A-DFFA8926C929}"/>
              </a:ext>
            </a:extLst>
          </p:cNvPr>
          <p:cNvSpPr txBox="1"/>
          <p:nvPr/>
        </p:nvSpPr>
        <p:spPr>
          <a:xfrm>
            <a:off x="1891550" y="2802453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일조량에 따라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가림막을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열고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,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닫는데 사용할 예정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E701968-A54A-4BA5-8881-ED5E35D2D5D1}"/>
              </a:ext>
            </a:extLst>
          </p:cNvPr>
          <p:cNvSpPr txBox="1"/>
          <p:nvPr/>
        </p:nvSpPr>
        <p:spPr>
          <a:xfrm>
            <a:off x="1805186" y="4044600"/>
            <a:ext cx="722011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map(value, 0 , 1023, 255 ,0);</a:t>
            </a:r>
            <a:endParaRPr kumimoji="0" lang="ko-KR" altLang="en-US" sz="2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9" name="Object 50">
            <a:extLst>
              <a:ext uri="{FF2B5EF4-FFF2-40B4-BE49-F238E27FC236}">
                <a16:creationId xmlns:a16="http://schemas.microsoft.com/office/drawing/2014/main" id="{D7349156-40DA-483D-B74D-FAD36E9BC198}"/>
              </a:ext>
            </a:extLst>
          </p:cNvPr>
          <p:cNvSpPr txBox="1"/>
          <p:nvPr/>
        </p:nvSpPr>
        <p:spPr>
          <a:xfrm>
            <a:off x="1475258" y="3463066"/>
            <a:ext cx="9902351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MAP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함수 사용</a:t>
            </a:r>
            <a:endParaRPr kumimoji="0" lang="en-US" sz="2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E5C902-8E1E-440F-8FF7-BFC69E025FB7}"/>
              </a:ext>
            </a:extLst>
          </p:cNvPr>
          <p:cNvSpPr txBox="1"/>
          <p:nvPr/>
        </p:nvSpPr>
        <p:spPr>
          <a:xfrm>
            <a:off x="1891550" y="4561070"/>
            <a:ext cx="8742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prstClr val="black"/>
                </a:solidFill>
                <a:latin typeface="Calibri"/>
              </a:rPr>
              <a:t>조도 센서의 아날로그 값을 </a:t>
            </a:r>
            <a:r>
              <a:rPr lang="en-US" altLang="ko-KR" dirty="0">
                <a:solidFill>
                  <a:prstClr val="black"/>
                </a:solidFill>
                <a:latin typeface="Calibri"/>
              </a:rPr>
              <a:t>0</a:t>
            </a:r>
            <a:r>
              <a:rPr lang="ko-KR" altLang="en-US" dirty="0">
                <a:solidFill>
                  <a:prstClr val="black"/>
                </a:solidFill>
                <a:latin typeface="Calibri"/>
              </a:rPr>
              <a:t>부터 </a:t>
            </a:r>
            <a:r>
              <a:rPr lang="en-US" altLang="ko-KR" dirty="0">
                <a:solidFill>
                  <a:prstClr val="black"/>
                </a:solidFill>
                <a:latin typeface="Calibri"/>
              </a:rPr>
              <a:t>1023</a:t>
            </a:r>
            <a:r>
              <a:rPr lang="ko-KR" altLang="en-US" dirty="0">
                <a:solidFill>
                  <a:prstClr val="black"/>
                </a:solidFill>
                <a:latin typeface="Calibri"/>
              </a:rPr>
              <a:t>의 범위에서          →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C096CB0-0063-4975-8830-E603F72CC49C}"/>
              </a:ext>
            </a:extLst>
          </p:cNvPr>
          <p:cNvSpPr txBox="1"/>
          <p:nvPr/>
        </p:nvSpPr>
        <p:spPr>
          <a:xfrm>
            <a:off x="8001000" y="4561070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255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부터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0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까지의 범위로 수정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3E2948B-DBBC-49E6-947F-AC4DC020599F}"/>
              </a:ext>
            </a:extLst>
          </p:cNvPr>
          <p:cNvSpPr txBox="1"/>
          <p:nvPr/>
        </p:nvSpPr>
        <p:spPr>
          <a:xfrm>
            <a:off x="1805186" y="5135880"/>
            <a:ext cx="55504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>
                <a:solidFill>
                  <a:prstClr val="black"/>
                </a:solidFill>
                <a:latin typeface="Calibri"/>
              </a:rPr>
              <a:t>- LED : 255(</a:t>
            </a:r>
            <a:r>
              <a:rPr lang="ko-KR" altLang="en-US" sz="2000" dirty="0">
                <a:solidFill>
                  <a:prstClr val="black"/>
                </a:solidFill>
                <a:latin typeface="Calibri"/>
              </a:rPr>
              <a:t>최대 밝기</a:t>
            </a:r>
            <a:r>
              <a:rPr lang="en-US" altLang="ko-KR" sz="2000" dirty="0">
                <a:solidFill>
                  <a:prstClr val="black"/>
                </a:solidFill>
                <a:latin typeface="Calibri"/>
              </a:rPr>
              <a:t>), 0(</a:t>
            </a:r>
            <a:r>
              <a:rPr lang="ko-KR" altLang="en-US" sz="2000" dirty="0">
                <a:solidFill>
                  <a:prstClr val="black"/>
                </a:solidFill>
                <a:latin typeface="Calibri"/>
              </a:rPr>
              <a:t>꺼진 상태</a:t>
            </a:r>
            <a:r>
              <a:rPr lang="en-US" altLang="ko-KR" sz="2000" dirty="0">
                <a:solidFill>
                  <a:prstClr val="black"/>
                </a:solidFill>
                <a:latin typeface="Calibri"/>
              </a:rPr>
              <a:t>)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49D5C74-5D1D-4F63-9AAB-145B083D7168}"/>
              </a:ext>
            </a:extLst>
          </p:cNvPr>
          <p:cNvSpPr txBox="1"/>
          <p:nvPr/>
        </p:nvSpPr>
        <p:spPr>
          <a:xfrm>
            <a:off x="1764553" y="5703556"/>
            <a:ext cx="72201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>
                <a:solidFill>
                  <a:prstClr val="black"/>
                </a:solidFill>
                <a:latin typeface="Calibri"/>
              </a:rPr>
              <a:t>-  </a:t>
            </a:r>
            <a:r>
              <a:rPr lang="ko-KR" altLang="en-US" sz="2000" dirty="0" err="1">
                <a:solidFill>
                  <a:prstClr val="black"/>
                </a:solidFill>
                <a:latin typeface="Calibri"/>
              </a:rPr>
              <a:t>서보모터</a:t>
            </a:r>
            <a:r>
              <a:rPr lang="ko-KR" altLang="en-US" sz="2000" dirty="0">
                <a:solidFill>
                  <a:prstClr val="black"/>
                </a:solidFill>
                <a:latin typeface="Calibri"/>
              </a:rPr>
              <a:t> </a:t>
            </a:r>
            <a:r>
              <a:rPr lang="en-US" altLang="ko-KR" sz="2000" dirty="0">
                <a:solidFill>
                  <a:prstClr val="black"/>
                </a:solidFill>
                <a:latin typeface="Calibri"/>
              </a:rPr>
              <a:t>: 255(</a:t>
            </a:r>
            <a:r>
              <a:rPr lang="ko-KR" altLang="en-US" sz="2000" dirty="0">
                <a:solidFill>
                  <a:prstClr val="black"/>
                </a:solidFill>
                <a:latin typeface="Calibri"/>
              </a:rPr>
              <a:t>가장 큰 각도</a:t>
            </a:r>
            <a:r>
              <a:rPr lang="en-US" altLang="ko-KR" sz="2000" dirty="0">
                <a:solidFill>
                  <a:prstClr val="black"/>
                </a:solidFill>
                <a:latin typeface="Calibri"/>
              </a:rPr>
              <a:t>),  0(</a:t>
            </a:r>
            <a:r>
              <a:rPr lang="ko-KR" altLang="en-US" sz="2000" dirty="0">
                <a:solidFill>
                  <a:prstClr val="black"/>
                </a:solidFill>
                <a:latin typeface="Calibri"/>
              </a:rPr>
              <a:t>작은 각도</a:t>
            </a:r>
            <a:r>
              <a:rPr lang="en-US" altLang="ko-KR" sz="2000" dirty="0">
                <a:solidFill>
                  <a:prstClr val="black"/>
                </a:solidFill>
                <a:latin typeface="Calibri"/>
              </a:rPr>
              <a:t>)</a:t>
            </a:r>
            <a:r>
              <a:rPr lang="ko-KR" altLang="en-US" sz="2000" dirty="0">
                <a:solidFill>
                  <a:prstClr val="black"/>
                </a:solidFill>
                <a:latin typeface="Calibri"/>
              </a:rPr>
              <a:t>으로 </a:t>
            </a:r>
            <a:r>
              <a:rPr lang="ko-KR" altLang="en-US" sz="2000" dirty="0" err="1">
                <a:solidFill>
                  <a:prstClr val="black"/>
                </a:solidFill>
                <a:latin typeface="Calibri"/>
              </a:rPr>
              <a:t>서보모터</a:t>
            </a:r>
            <a:r>
              <a:rPr lang="ko-KR" altLang="en-US" sz="2000" dirty="0">
                <a:solidFill>
                  <a:prstClr val="black"/>
                </a:solidFill>
                <a:latin typeface="Calibri"/>
              </a:rPr>
              <a:t> 회전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grpSp>
        <p:nvGrpSpPr>
          <p:cNvPr id="25" name="그룹 1001">
            <a:extLst>
              <a:ext uri="{FF2B5EF4-FFF2-40B4-BE49-F238E27FC236}">
                <a16:creationId xmlns:a16="http://schemas.microsoft.com/office/drawing/2014/main" id="{7BAC3D44-5FD8-4487-A324-46C8E7BAD3DB}"/>
              </a:ext>
            </a:extLst>
          </p:cNvPr>
          <p:cNvGrpSpPr/>
          <p:nvPr/>
        </p:nvGrpSpPr>
        <p:grpSpPr>
          <a:xfrm>
            <a:off x="774345" y="922248"/>
            <a:ext cx="16739310" cy="35714"/>
            <a:chOff x="773202" y="633373"/>
            <a:chExt cx="16739310" cy="35714"/>
          </a:xfrm>
        </p:grpSpPr>
        <p:pic>
          <p:nvPicPr>
            <p:cNvPr id="26" name="Object 2">
              <a:extLst>
                <a:ext uri="{FF2B5EF4-FFF2-40B4-BE49-F238E27FC236}">
                  <a16:creationId xmlns:a16="http://schemas.microsoft.com/office/drawing/2014/main" id="{CF0D5A94-9877-4F70-BD24-68948A346F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73202" y="633373"/>
              <a:ext cx="16739310" cy="357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8255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6891928" y="2089595"/>
            <a:ext cx="842398" cy="1498953"/>
            <a:chOff x="16891928" y="2089595"/>
            <a:chExt cx="842398" cy="149895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891928" y="2089595"/>
              <a:ext cx="842398" cy="149895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5665119" y="417513"/>
            <a:ext cx="387226" cy="387220"/>
            <a:chOff x="15665119" y="417513"/>
            <a:chExt cx="387226" cy="38722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65119" y="417513"/>
              <a:ext cx="387226" cy="38722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891550" y="7452847"/>
            <a:ext cx="934290" cy="35714"/>
            <a:chOff x="1891550" y="7452847"/>
            <a:chExt cx="934290" cy="35714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891550" y="7452847"/>
              <a:ext cx="934290" cy="35714"/>
            </a:xfrm>
            <a:prstGeom prst="rect">
              <a:avLst/>
            </a:prstGeom>
          </p:spPr>
        </p:pic>
      </p:grpSp>
      <p:sp>
        <p:nvSpPr>
          <p:cNvPr id="47" name="Object 47"/>
          <p:cNvSpPr txBox="1"/>
          <p:nvPr/>
        </p:nvSpPr>
        <p:spPr>
          <a:xfrm>
            <a:off x="1898285" y="1177030"/>
            <a:ext cx="13424630" cy="7848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500" b="0" i="0" u="none" strike="noStrike" kern="0" cap="none" spc="-1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Pretendard Black" pitchFamily="34" charset="0"/>
                <a:cs typeface="+mn-cs"/>
              </a:rPr>
              <a:t>다음 주 개발 예정 내용</a:t>
            </a:r>
            <a:endParaRPr kumimoji="0" lang="en-US" altLang="ko-KR" sz="4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1021067" y="1212346"/>
            <a:ext cx="1401827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4674FF"/>
                </a:solidFill>
                <a:effectLst/>
                <a:uLnTx/>
                <a:uFillTx/>
                <a:latin typeface="Pretendard Black" pitchFamily="34" charset="0"/>
                <a:ea typeface="+mn-ea"/>
                <a:cs typeface="Pretendard Black" pitchFamily="34" charset="0"/>
              </a:rPr>
              <a:t>02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2057399" y="2091803"/>
            <a:ext cx="9902351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와이파이 모듈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ESP01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연결</a:t>
            </a:r>
            <a:endParaRPr kumimoji="0" lang="en-US" sz="2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1100367" y="8101232"/>
            <a:ext cx="2516655" cy="6953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미리 제약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1737221" y="7041899"/>
            <a:ext cx="1242947" cy="5147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tendard ExtraBold" pitchFamily="34" charset="0"/>
                <a:ea typeface="+mn-ea"/>
                <a:cs typeface="Pretendard ExtraBold" pitchFamily="34" charset="0"/>
              </a:rPr>
              <a:t>회사명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bject 62"/>
          <p:cNvSpPr txBox="1"/>
          <p:nvPr/>
        </p:nvSpPr>
        <p:spPr>
          <a:xfrm>
            <a:off x="13116857" y="9514762"/>
            <a:ext cx="4642857" cy="3231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ea typeface="+mn-ea"/>
                <a:cs typeface="Noto Sans CJK KR Regular" pitchFamily="34" charset="0"/>
              </a:rPr>
              <a:t>3</a:t>
            </a:r>
            <a:r>
              <a:rPr kumimoji="0" lang="ko-KR" altLang="en-US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조</a:t>
            </a:r>
            <a:r>
              <a:rPr kumimoji="0" lang="en-US" altLang="ko-KR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(</a:t>
            </a:r>
            <a:r>
              <a:rPr kumimoji="0" lang="ko-KR" altLang="en-US" sz="1500" b="0" i="0" u="none" strike="noStrike" kern="0" cap="none" spc="300" normalizeH="0" baseline="0" noProof="0" dirty="0" err="1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팀명</a:t>
            </a:r>
            <a:r>
              <a:rPr kumimoji="0" lang="en-US" altLang="ko-KR" sz="1500" b="0" i="0" u="none" strike="noStrike" kern="0" cap="none" spc="30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Noto Sans CJK KR Regular" pitchFamily="34" charset="0"/>
                <a:cs typeface="Noto Sans CJK KR Regular" pitchFamily="34" charset="0"/>
              </a:rPr>
              <a:t>: 4.1)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bject 63"/>
          <p:cNvSpPr txBox="1"/>
          <p:nvPr/>
        </p:nvSpPr>
        <p:spPr>
          <a:xfrm>
            <a:off x="16112799" y="452556"/>
            <a:ext cx="243228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01025"/>
                </a:solidFill>
                <a:effectLst/>
                <a:uLnTx/>
                <a:uFillTx/>
                <a:latin typeface="THEStayR" pitchFamily="34" charset="0"/>
                <a:cs typeface="+mn-cs"/>
              </a:rPr>
              <a:t>기초창의공학설계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5322ED-A213-4C47-9B2A-DFFA8926C929}"/>
              </a:ext>
            </a:extLst>
          </p:cNvPr>
          <p:cNvSpPr txBox="1"/>
          <p:nvPr/>
        </p:nvSpPr>
        <p:spPr>
          <a:xfrm>
            <a:off x="2422894" y="2746400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ESP01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모듈을 이용해 인터넷 연결하기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(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웹서버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)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C20216B-C60B-427B-AE3F-70FA3884285A}"/>
              </a:ext>
            </a:extLst>
          </p:cNvPr>
          <p:cNvSpPr txBox="1"/>
          <p:nvPr/>
        </p:nvSpPr>
        <p:spPr>
          <a:xfrm>
            <a:off x="2438134" y="3157391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ESP 8266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사용</a:t>
            </a:r>
            <a:r>
              <a:rPr lang="en-US" altLang="ko-KR" dirty="0">
                <a:solidFill>
                  <a:prstClr val="black"/>
                </a:solidFill>
                <a:latin typeface="Calibri"/>
              </a:rPr>
              <a:t>, </a:t>
            </a:r>
            <a:r>
              <a:rPr lang="ko-KR" altLang="en-US" dirty="0">
                <a:solidFill>
                  <a:prstClr val="black"/>
                </a:solidFill>
                <a:latin typeface="Calibri"/>
              </a:rPr>
              <a:t>코드 작성</a:t>
            </a:r>
            <a:r>
              <a:rPr lang="en-US" altLang="ko-KR" dirty="0">
                <a:solidFill>
                  <a:prstClr val="black"/>
                </a:solidFill>
                <a:latin typeface="Calibri"/>
              </a:rPr>
              <a:t>, </a:t>
            </a:r>
            <a:r>
              <a:rPr lang="ko-KR" altLang="en-US" dirty="0">
                <a:solidFill>
                  <a:prstClr val="black"/>
                </a:solidFill>
                <a:latin typeface="Calibri"/>
              </a:rPr>
              <a:t>와이파이 정보 설정 등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6F3E54C-9E8E-4537-B416-6F5B04BE0E1B}"/>
              </a:ext>
            </a:extLst>
          </p:cNvPr>
          <p:cNvSpPr txBox="1"/>
          <p:nvPr/>
        </p:nvSpPr>
        <p:spPr>
          <a:xfrm>
            <a:off x="2438134" y="4425167"/>
            <a:ext cx="6353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토양 수분 센서를 이용하여 측정값을 시리얼 모니터에 출력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8DF7C1B-76CD-44FC-8D1A-62E9ACD2A72A}"/>
              </a:ext>
            </a:extLst>
          </p:cNvPr>
          <p:cNvSpPr txBox="1"/>
          <p:nvPr/>
        </p:nvSpPr>
        <p:spPr>
          <a:xfrm>
            <a:off x="2513928" y="4913560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기준값에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따라 해당되는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이모티콘으로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표시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7FCFE67-6CAD-4480-8770-7A5E2B240366}"/>
              </a:ext>
            </a:extLst>
          </p:cNvPr>
          <p:cNvSpPr txBox="1"/>
          <p:nvPr/>
        </p:nvSpPr>
        <p:spPr>
          <a:xfrm>
            <a:off x="2422894" y="6215592"/>
            <a:ext cx="6642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센서 및 다양한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장치들간의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배치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구조물의 규격 및 구조 설정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454D453-C86C-4976-8DD0-94A16C62C26E}"/>
              </a:ext>
            </a:extLst>
          </p:cNvPr>
          <p:cNvSpPr txBox="1"/>
          <p:nvPr/>
        </p:nvSpPr>
        <p:spPr>
          <a:xfrm>
            <a:off x="2513928" y="6656853"/>
            <a:ext cx="555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- 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추후 납땜 예정</a:t>
            </a:r>
          </a:p>
        </p:txBody>
      </p:sp>
      <p:sp>
        <p:nvSpPr>
          <p:cNvPr id="29" name="Object 50">
            <a:extLst>
              <a:ext uri="{FF2B5EF4-FFF2-40B4-BE49-F238E27FC236}">
                <a16:creationId xmlns:a16="http://schemas.microsoft.com/office/drawing/2014/main" id="{C598F06A-AFA4-4ED6-BA42-6994B904D8C4}"/>
              </a:ext>
            </a:extLst>
          </p:cNvPr>
          <p:cNvSpPr txBox="1"/>
          <p:nvPr/>
        </p:nvSpPr>
        <p:spPr>
          <a:xfrm>
            <a:off x="2057397" y="5356825"/>
            <a:ext cx="9902351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스마트팜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ko-KR" altLang="en-US" sz="2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아두이노의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 전체적인 구조 설정</a:t>
            </a:r>
            <a:endParaRPr kumimoji="0" lang="en-US" sz="2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Object 50">
            <a:extLst>
              <a:ext uri="{FF2B5EF4-FFF2-40B4-BE49-F238E27FC236}">
                <a16:creationId xmlns:a16="http://schemas.microsoft.com/office/drawing/2014/main" id="{E50670E6-91FF-4392-ABB6-0CCCDF05294D}"/>
              </a:ext>
            </a:extLst>
          </p:cNvPr>
          <p:cNvSpPr txBox="1"/>
          <p:nvPr/>
        </p:nvSpPr>
        <p:spPr>
          <a:xfrm>
            <a:off x="2057398" y="3708150"/>
            <a:ext cx="9902351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토양 수분 센서 연결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+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이모티콘 표현</a:t>
            </a:r>
            <a:endParaRPr kumimoji="0" lang="en-US" sz="2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31" name="그룹 1001">
            <a:extLst>
              <a:ext uri="{FF2B5EF4-FFF2-40B4-BE49-F238E27FC236}">
                <a16:creationId xmlns:a16="http://schemas.microsoft.com/office/drawing/2014/main" id="{D42A7C7F-5552-4E71-8656-8891FF80F743}"/>
              </a:ext>
            </a:extLst>
          </p:cNvPr>
          <p:cNvGrpSpPr/>
          <p:nvPr/>
        </p:nvGrpSpPr>
        <p:grpSpPr>
          <a:xfrm>
            <a:off x="774345" y="891263"/>
            <a:ext cx="16739310" cy="35714"/>
            <a:chOff x="773202" y="633373"/>
            <a:chExt cx="16739310" cy="35714"/>
          </a:xfrm>
        </p:grpSpPr>
        <p:pic>
          <p:nvPicPr>
            <p:cNvPr id="32" name="Object 2">
              <a:extLst>
                <a:ext uri="{FF2B5EF4-FFF2-40B4-BE49-F238E27FC236}">
                  <a16:creationId xmlns:a16="http://schemas.microsoft.com/office/drawing/2014/main" id="{5D060B1D-BE9F-489F-8599-70EB36D878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73202" y="633373"/>
              <a:ext cx="16739310" cy="357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87486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4674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3334166" y="-16329"/>
            <a:ext cx="19192898" cy="19677772"/>
            <a:chOff x="-4986472" y="-7887"/>
            <a:chExt cx="19192898" cy="1967777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3600000">
              <a:off x="-5228909" y="234550"/>
              <a:ext cx="19677772" cy="1919289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2079725" y="-1852030"/>
            <a:ext cx="11209948" cy="11209948"/>
            <a:chOff x="12079725" y="-1852030"/>
            <a:chExt cx="11209948" cy="11209948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079725" y="-1852030"/>
              <a:ext cx="11209948" cy="1120994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7671546" y="4384169"/>
            <a:ext cx="1472454" cy="35714"/>
            <a:chOff x="1241612" y="7360124"/>
            <a:chExt cx="1472454" cy="35714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41612" y="7360124"/>
              <a:ext cx="1472454" cy="35714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7233905" y="4675484"/>
            <a:ext cx="11209948" cy="11209948"/>
            <a:chOff x="7233905" y="4675484"/>
            <a:chExt cx="11209948" cy="11209948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233905" y="4675484"/>
              <a:ext cx="11209948" cy="11209948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5665119" y="417513"/>
            <a:ext cx="387226" cy="387220"/>
            <a:chOff x="15665119" y="417513"/>
            <a:chExt cx="387226" cy="387220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665119" y="417513"/>
              <a:ext cx="387226" cy="387220"/>
            </a:xfrm>
            <a:prstGeom prst="rect">
              <a:avLst/>
            </a:prstGeom>
          </p:spPr>
        </p:pic>
      </p:grpSp>
      <p:sp>
        <p:nvSpPr>
          <p:cNvPr id="17" name="Object 17"/>
          <p:cNvSpPr txBox="1"/>
          <p:nvPr/>
        </p:nvSpPr>
        <p:spPr>
          <a:xfrm>
            <a:off x="1418515" y="2497352"/>
            <a:ext cx="14246604" cy="163121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0000" kern="0" spc="-100" dirty="0">
                <a:solidFill>
                  <a:srgbClr val="FFFFFF"/>
                </a:solidFill>
                <a:latin typeface="Pretendard ExtraBold" pitchFamily="34" charset="0"/>
                <a:cs typeface="Pretendard ExtraBold" pitchFamily="34" charset="0"/>
              </a:rPr>
              <a:t>감사합니다</a:t>
            </a:r>
            <a:endParaRPr lang="en-US" sz="10000" dirty="0"/>
          </a:p>
        </p:txBody>
      </p:sp>
      <p:sp>
        <p:nvSpPr>
          <p:cNvPr id="20" name="Object 20"/>
          <p:cNvSpPr txBox="1"/>
          <p:nvPr/>
        </p:nvSpPr>
        <p:spPr>
          <a:xfrm>
            <a:off x="16112799" y="452556"/>
            <a:ext cx="243228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800" dirty="0">
                <a:solidFill>
                  <a:srgbClr val="4674FF"/>
                </a:solidFill>
                <a:latin typeface="THEStayR" pitchFamily="34" charset="0"/>
                <a:cs typeface="THEStayR" pitchFamily="34" charset="0"/>
              </a:rPr>
              <a:t>기초창의공학설계</a:t>
            </a:r>
            <a:endParaRPr lang="en-US" dirty="0"/>
          </a:p>
        </p:txBody>
      </p:sp>
      <p:sp>
        <p:nvSpPr>
          <p:cNvPr id="27" name="Object 27"/>
          <p:cNvSpPr txBox="1"/>
          <p:nvPr/>
        </p:nvSpPr>
        <p:spPr>
          <a:xfrm>
            <a:off x="13116857" y="9514762"/>
            <a:ext cx="464285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dirty="0"/>
              <a:t>3</a:t>
            </a:r>
            <a:r>
              <a:rPr lang="ko-KR" altLang="en-US" dirty="0"/>
              <a:t>조</a:t>
            </a:r>
            <a:r>
              <a:rPr lang="en-US" altLang="ko-KR" dirty="0"/>
              <a:t>(</a:t>
            </a:r>
            <a:r>
              <a:rPr lang="ko-KR" altLang="en-US" dirty="0" err="1"/>
              <a:t>팀명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4.1)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424</Words>
  <Application>Microsoft Office PowerPoint</Application>
  <PresentationFormat>사용자 지정</PresentationFormat>
  <Paragraphs>79</Paragraphs>
  <Slides>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7" baseType="lpstr">
      <vt:lpstr>Noto Sans CJK KR Regular</vt:lpstr>
      <vt:lpstr>Pretendard Black</vt:lpstr>
      <vt:lpstr>Pretendard ExtraBold</vt:lpstr>
      <vt:lpstr>Pretendard Light</vt:lpstr>
      <vt:lpstr>THEStayR</vt:lpstr>
      <vt:lpstr>맑은 고딕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User</cp:lastModifiedBy>
  <cp:revision>11</cp:revision>
  <dcterms:created xsi:type="dcterms:W3CDTF">2023-11-23T23:10:00Z</dcterms:created>
  <dcterms:modified xsi:type="dcterms:W3CDTF">2023-11-23T15:36:26Z</dcterms:modified>
</cp:coreProperties>
</file>